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6" r:id="rId13"/>
    <p:sldId id="277" r:id="rId14"/>
    <p:sldId id="278" r:id="rId15"/>
    <p:sldId id="274" r:id="rId16"/>
    <p:sldId id="266" r:id="rId17"/>
    <p:sldId id="267" r:id="rId18"/>
    <p:sldId id="269" r:id="rId19"/>
    <p:sldId id="280" r:id="rId20"/>
    <p:sldId id="281" r:id="rId21"/>
    <p:sldId id="270" r:id="rId22"/>
    <p:sldId id="271" r:id="rId23"/>
    <p:sldId id="279" r:id="rId24"/>
    <p:sldId id="282" r:id="rId25"/>
    <p:sldId id="283" r:id="rId26"/>
    <p:sldId id="284" r:id="rId27"/>
    <p:sldId id="285" r:id="rId28"/>
    <p:sldId id="286" r:id="rId29"/>
    <p:sldId id="287" r:id="rId30"/>
    <p:sldId id="27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8D9B-08E4-4676-9444-866F0B5EC9CC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EF9C-C6BA-465E-87FC-DBBCC659EC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8D9B-08E4-4676-9444-866F0B5EC9CC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EF9C-C6BA-465E-87FC-DBBCC659E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8D9B-08E4-4676-9444-866F0B5EC9CC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EF9C-C6BA-465E-87FC-DBBCC659E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8D9B-08E4-4676-9444-866F0B5EC9CC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EF9C-C6BA-465E-87FC-DBBCC659E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8D9B-08E4-4676-9444-866F0B5EC9CC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EF9C-C6BA-465E-87FC-DBBCC659E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8D9B-08E4-4676-9444-866F0B5EC9CC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EF9C-C6BA-465E-87FC-DBBCC659E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8D9B-08E4-4676-9444-866F0B5EC9CC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EF9C-C6BA-465E-87FC-DBBCC659E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8D9B-08E4-4676-9444-866F0B5EC9CC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EF9C-C6BA-465E-87FC-DBBCC659E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8D9B-08E4-4676-9444-866F0B5EC9CC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EF9C-C6BA-465E-87FC-DBBCC659E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8D9B-08E4-4676-9444-866F0B5EC9CC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EF9C-C6BA-465E-87FC-DBBCC659EC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C058D9B-08E4-4676-9444-866F0B5EC9CC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E7EF9C-C6BA-465E-87FC-DBBCC659E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C058D9B-08E4-4676-9444-866F0B5EC9CC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E7EF9C-C6BA-465E-87FC-DBBCC659E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2.3: The Condorcet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153400" cy="27206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Here we have listed some preferences together with the number of voters who have those preferences. 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This is called a “voter profile”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4599" y="4419600"/>
          <a:ext cx="4114801" cy="175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1"/>
                <a:gridCol w="2667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</a:t>
                      </a:r>
                      <a:r>
                        <a:rPr lang="en-US" baseline="0" dirty="0" smtClean="0"/>
                        <a:t>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Milk</a:t>
                      </a:r>
                      <a:r>
                        <a:rPr lang="en-US" sz="2400" baseline="0" dirty="0" smtClean="0"/>
                        <a:t> &gt; Soda &gt; Juice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Soda &gt; Juice &gt; Milk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Juice &gt; Soda &gt; Milk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Winner of a Pairwise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find the winner of each pairwise vote</a:t>
            </a:r>
          </a:p>
          <a:p>
            <a:endParaRPr lang="en-US" dirty="0" smtClean="0"/>
          </a:p>
          <a:p>
            <a:r>
              <a:rPr lang="en-US" dirty="0" smtClean="0"/>
              <a:t>For example, who wins Milk vs. Soda?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4599" y="4419600"/>
          <a:ext cx="4114801" cy="175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1"/>
                <a:gridCol w="2667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</a:t>
                      </a:r>
                      <a:r>
                        <a:rPr lang="en-US" baseline="0" dirty="0" smtClean="0"/>
                        <a:t>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Milk</a:t>
                      </a:r>
                      <a:r>
                        <a:rPr lang="en-US" sz="2400" baseline="0" dirty="0" smtClean="0"/>
                        <a:t> &gt; Soda &gt; Juice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Soda &gt; Juice &gt; Milk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Juice &gt; Soda &gt; Milk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Milk Versus Soda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Milk vs. Soda vote, Juice is no longer an option</a:t>
            </a:r>
          </a:p>
          <a:p>
            <a:endParaRPr lang="en-US" dirty="0" smtClean="0"/>
          </a:p>
          <a:p>
            <a:r>
              <a:rPr lang="en-US" dirty="0" smtClean="0"/>
              <a:t>So we pretend Juice is not there and see who wins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4599" y="4419600"/>
          <a:ext cx="4114801" cy="175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1"/>
                <a:gridCol w="2667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</a:t>
                      </a:r>
                      <a:r>
                        <a:rPr lang="en-US" baseline="0" dirty="0" smtClean="0"/>
                        <a:t>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Milk</a:t>
                      </a:r>
                      <a:r>
                        <a:rPr lang="en-US" sz="2400" baseline="0" dirty="0" smtClean="0"/>
                        <a:t> &gt; Soda &gt; Juice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Soda &gt; Juice &gt; Milk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Juice &gt; Soda &gt; Milk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Milk Versus Soda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Milk vs. Soda vote, Juice is no longer an option</a:t>
            </a:r>
          </a:p>
          <a:p>
            <a:endParaRPr lang="en-US" dirty="0" smtClean="0"/>
          </a:p>
          <a:p>
            <a:r>
              <a:rPr lang="en-US" dirty="0" smtClean="0"/>
              <a:t>So we pretend Juice is not there and see who wins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4599" y="4419600"/>
          <a:ext cx="4114801" cy="175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1"/>
                <a:gridCol w="2667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</a:t>
                      </a:r>
                      <a:r>
                        <a:rPr lang="en-US" baseline="0" dirty="0" smtClean="0"/>
                        <a:t>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Milk</a:t>
                      </a:r>
                      <a:r>
                        <a:rPr lang="en-US" sz="2400" baseline="0" dirty="0" smtClean="0"/>
                        <a:t> &gt; Soda &gt; 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Juice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Soda &gt; 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Juice</a:t>
                      </a:r>
                      <a:r>
                        <a:rPr lang="en-US" sz="2400" dirty="0" smtClean="0"/>
                        <a:t> &gt; Milk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Juice</a:t>
                      </a:r>
                      <a:r>
                        <a:rPr lang="en-US" sz="2400" dirty="0" smtClean="0"/>
                        <a:t> &gt; Soda &gt; Milk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Milk Versus Soda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see that Milk gets 6 votes, but Soda gets 9</a:t>
            </a:r>
          </a:p>
          <a:p>
            <a:endParaRPr lang="en-US" dirty="0" smtClean="0"/>
          </a:p>
          <a:p>
            <a:r>
              <a:rPr lang="en-US" dirty="0" smtClean="0"/>
              <a:t>So Soda wins this pairwise election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4599" y="4419600"/>
          <a:ext cx="4114801" cy="175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1"/>
                <a:gridCol w="2667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</a:t>
                      </a:r>
                      <a:r>
                        <a:rPr lang="en-US" baseline="0" dirty="0" smtClean="0"/>
                        <a:t>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Milk</a:t>
                      </a:r>
                      <a:r>
                        <a:rPr lang="en-US" sz="2400" baseline="0" dirty="0" smtClean="0"/>
                        <a:t> &gt; Soda &gt; 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Juice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Soda &gt; 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Juice</a:t>
                      </a:r>
                      <a:r>
                        <a:rPr lang="en-US" sz="2400" dirty="0" smtClean="0"/>
                        <a:t> &gt; Milk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Juice</a:t>
                      </a:r>
                      <a:r>
                        <a:rPr lang="en-US" sz="2400" dirty="0" smtClean="0"/>
                        <a:t> &gt; Soda &gt; Milk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153400" cy="27206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Using the same idea,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 smtClean="0"/>
              <a:t>find the winner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 smtClean="0"/>
              <a:t>each </a:t>
            </a:r>
            <a:r>
              <a:rPr lang="en-US" dirty="0" err="1" smtClean="0"/>
              <a:t>pairwise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election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4038600"/>
          <a:ext cx="2590800" cy="246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5400"/>
                <a:gridCol w="1295400"/>
              </a:tblGrid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Milk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Soda</a:t>
                      </a:r>
                      <a:endParaRPr lang="en-US" sz="2400" dirty="0"/>
                    </a:p>
                  </a:txBody>
                  <a:tcPr anchor="ctr"/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Total: 6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Total:</a:t>
                      </a:r>
                      <a:r>
                        <a:rPr lang="en-US" sz="2400" b="1" baseline="0" dirty="0" smtClean="0"/>
                        <a:t> 9</a:t>
                      </a:r>
                      <a:endParaRPr lang="en-US" sz="2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76600" y="4038600"/>
          <a:ext cx="2590800" cy="246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5400"/>
                <a:gridCol w="1295400"/>
              </a:tblGrid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Milk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Juice</a:t>
                      </a:r>
                      <a:endParaRPr lang="en-US" sz="2400" dirty="0"/>
                    </a:p>
                  </a:txBody>
                  <a:tcPr anchor="ctr"/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Total: 6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Total:</a:t>
                      </a:r>
                      <a:r>
                        <a:rPr lang="en-US" sz="2400" b="1" baseline="0" dirty="0" smtClean="0"/>
                        <a:t> 9</a:t>
                      </a:r>
                      <a:endParaRPr lang="en-US" sz="2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48400" y="4038600"/>
          <a:ext cx="2590800" cy="246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5400"/>
                <a:gridCol w="1295400"/>
              </a:tblGrid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Soda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Juice</a:t>
                      </a:r>
                      <a:endParaRPr lang="en-US" sz="2400" dirty="0"/>
                    </a:p>
                  </a:txBody>
                  <a:tcPr anchor="ctr"/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Total: 11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Total:</a:t>
                      </a:r>
                      <a:r>
                        <a:rPr lang="en-US" sz="2400" b="0" baseline="0" dirty="0" smtClean="0"/>
                        <a:t> 4</a:t>
                      </a:r>
                      <a:endParaRPr lang="en-US" sz="24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648200" y="1905000"/>
          <a:ext cx="4114801" cy="175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1"/>
                <a:gridCol w="2667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</a:t>
                      </a:r>
                      <a:r>
                        <a:rPr lang="en-US" baseline="0" dirty="0" smtClean="0"/>
                        <a:t>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Milk</a:t>
                      </a:r>
                      <a:r>
                        <a:rPr lang="en-US" sz="2400" baseline="0" dirty="0" smtClean="0"/>
                        <a:t> &gt; Soda &gt; Juice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Soda &gt; Juice &gt; Milk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Juice &gt; Soda &gt; Milk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Condorcet Winner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this method, the winner is the candidate that wins </a:t>
            </a:r>
            <a:r>
              <a:rPr lang="en-US" b="1" dirty="0" smtClean="0"/>
              <a:t>all</a:t>
            </a:r>
            <a:r>
              <a:rPr lang="en-US" dirty="0" smtClean="0"/>
              <a:t> of the </a:t>
            </a:r>
            <a:r>
              <a:rPr lang="en-US" dirty="0" err="1" smtClean="0"/>
              <a:t>pairwise</a:t>
            </a:r>
            <a:r>
              <a:rPr lang="en-US" dirty="0" smtClean="0"/>
              <a:t> elections it is involved in</a:t>
            </a:r>
          </a:p>
          <a:p>
            <a:endParaRPr lang="en-US" dirty="0" smtClean="0"/>
          </a:p>
          <a:p>
            <a:r>
              <a:rPr lang="en-US" dirty="0" smtClean="0"/>
              <a:t>In our example, since Soda beat Milk and Soda beat Juice, Soda is the </a:t>
            </a:r>
            <a:r>
              <a:rPr lang="en-US" i="1" dirty="0" smtClean="0"/>
              <a:t>Condorcet winner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Polling data strongly suggests that Al Gore would have been the Condorcet winner in the 2000 Presidential election in Florida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Condorcet’s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big advantage of this method is that it allows voters to express their full preferences</a:t>
            </a:r>
          </a:p>
          <a:p>
            <a:endParaRPr lang="en-US" dirty="0" smtClean="0"/>
          </a:p>
          <a:p>
            <a:r>
              <a:rPr lang="en-US" dirty="0" smtClean="0"/>
              <a:t>In addition, the method relies on majority rule, which we know to be a “fair” system</a:t>
            </a:r>
          </a:p>
          <a:p>
            <a:endParaRPr lang="en-US" dirty="0" smtClean="0"/>
          </a:p>
          <a:p>
            <a:r>
              <a:rPr lang="en-US" dirty="0" smtClean="0"/>
              <a:t>However, the Condorcet method has a major flaw, which was known to Condorcet even as he was advocating its 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“Condorcet Paradox”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648200" cy="27206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Consider this voter profile with three candidates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81600" y="1828800"/>
          <a:ext cx="3276601" cy="21229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0463"/>
                <a:gridCol w="2116138"/>
              </a:tblGrid>
              <a:tr h="7513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 &gt; B &gt; C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 &gt; C &gt;</a:t>
                      </a:r>
                      <a:r>
                        <a:rPr lang="en-US" sz="2400" baseline="0" dirty="0" smtClean="0"/>
                        <a:t> A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 &gt; A &gt; B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“Condorcet Paradox”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648200" cy="27206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Consider this voter profile with </a:t>
            </a:r>
            <a:r>
              <a:rPr lang="en-US" sz="2800" smtClean="0"/>
              <a:t>three candidates</a:t>
            </a:r>
            <a:endParaRPr lang="en-US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81600" y="1828800"/>
          <a:ext cx="3276601" cy="21229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0463"/>
                <a:gridCol w="2116138"/>
              </a:tblGrid>
              <a:tr h="7513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 &gt; B &gt; C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 &gt; C &gt;</a:t>
                      </a:r>
                      <a:r>
                        <a:rPr lang="en-US" sz="2400" baseline="0" dirty="0" smtClean="0"/>
                        <a:t> A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 &gt; A &gt; B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4191000"/>
          <a:ext cx="2590800" cy="231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5400"/>
                <a:gridCol w="1295400"/>
              </a:tblGrid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Total: 18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Total:</a:t>
                      </a:r>
                      <a:r>
                        <a:rPr lang="en-US" sz="2400" baseline="0" dirty="0" smtClean="0"/>
                        <a:t> 9</a:t>
                      </a:r>
                      <a:endParaRPr lang="en-US" sz="24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76600" y="4191000"/>
          <a:ext cx="2590800" cy="231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5400"/>
                <a:gridCol w="1295400"/>
              </a:tblGrid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Total: 10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Total:</a:t>
                      </a:r>
                      <a:r>
                        <a:rPr lang="en-US" sz="2400" b="1" baseline="0" dirty="0" smtClean="0"/>
                        <a:t> 17</a:t>
                      </a:r>
                      <a:endParaRPr lang="en-US" sz="2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48400" y="4191000"/>
          <a:ext cx="2590800" cy="231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5400"/>
                <a:gridCol w="1295400"/>
              </a:tblGrid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Total: 19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Total:</a:t>
                      </a:r>
                      <a:r>
                        <a:rPr lang="en-US" sz="2400" baseline="0" dirty="0" smtClean="0"/>
                        <a:t> 8</a:t>
                      </a:r>
                      <a:endParaRPr lang="en-US" sz="24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Candidates: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have discussed, when there are only two candidates in an election, deciding the winner is easy</a:t>
            </a:r>
          </a:p>
          <a:p>
            <a:endParaRPr lang="en-US" dirty="0" smtClean="0"/>
          </a:p>
          <a:p>
            <a:r>
              <a:rPr lang="en-US" dirty="0" smtClean="0"/>
              <a:t>May’s Theorem states that </a:t>
            </a:r>
            <a:r>
              <a:rPr lang="en-US" b="1" dirty="0" smtClean="0"/>
              <a:t>majority rule</a:t>
            </a:r>
            <a:r>
              <a:rPr lang="en-US" dirty="0" smtClean="0"/>
              <a:t> is the “best”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“Condorcet Paradox”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648200" cy="27206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Consider this voter profile with three candidates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Notice that there is no Condorcet winner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81600" y="1828800"/>
          <a:ext cx="3276601" cy="21229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0463"/>
                <a:gridCol w="2116138"/>
              </a:tblGrid>
              <a:tr h="7513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 &gt; B &gt; C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 &gt; C &gt;</a:t>
                      </a:r>
                      <a:r>
                        <a:rPr lang="en-US" sz="2400" baseline="0" dirty="0" smtClean="0"/>
                        <a:t> A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 &gt; A &gt; B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4191000"/>
          <a:ext cx="2590800" cy="231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5400"/>
                <a:gridCol w="1295400"/>
              </a:tblGrid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Total: 18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Total:</a:t>
                      </a:r>
                      <a:r>
                        <a:rPr lang="en-US" sz="2400" baseline="0" dirty="0" smtClean="0"/>
                        <a:t> 9</a:t>
                      </a:r>
                      <a:endParaRPr lang="en-US" sz="24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76600" y="4191000"/>
          <a:ext cx="2590800" cy="231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5400"/>
                <a:gridCol w="1295400"/>
              </a:tblGrid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Total: 10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Total:</a:t>
                      </a:r>
                      <a:r>
                        <a:rPr lang="en-US" sz="2400" b="1" baseline="0" dirty="0" smtClean="0"/>
                        <a:t> 17</a:t>
                      </a:r>
                      <a:endParaRPr lang="en-US" sz="2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48400" y="4191000"/>
          <a:ext cx="2590800" cy="231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5400"/>
                <a:gridCol w="1295400"/>
              </a:tblGrid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Total: 19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Total:</a:t>
                      </a:r>
                      <a:r>
                        <a:rPr lang="en-US" sz="2400" baseline="0" dirty="0" smtClean="0"/>
                        <a:t> 8</a:t>
                      </a:r>
                      <a:endParaRPr lang="en-US" sz="24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Condorcet as a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major flaw of Condorcet’s method is that it sometimes doesn’t determine a winner</a:t>
            </a:r>
          </a:p>
          <a:p>
            <a:endParaRPr lang="en-US" dirty="0" smtClean="0"/>
          </a:p>
          <a:p>
            <a:r>
              <a:rPr lang="en-US" dirty="0" smtClean="0"/>
              <a:t>Imagine the chaos that would result if this occurred during a national election</a:t>
            </a:r>
          </a:p>
          <a:p>
            <a:endParaRPr lang="en-US" dirty="0" smtClean="0"/>
          </a:p>
          <a:p>
            <a:r>
              <a:rPr lang="en-US" dirty="0" smtClean="0"/>
              <a:t>However, if there </a:t>
            </a:r>
            <a:r>
              <a:rPr lang="en-US" i="1" dirty="0" smtClean="0"/>
              <a:t>is</a:t>
            </a:r>
            <a:r>
              <a:rPr lang="en-US" dirty="0" smtClean="0"/>
              <a:t> a Condorcet winner, it is natural to think that the Condorcet winner should be the winner of an election no matter what method is used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The Condorcet Winner Criterion (CWC)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say that a voting method satisfies the “Condorcet Winner Criterion” if, whenever there </a:t>
            </a:r>
            <a:r>
              <a:rPr lang="en-US" i="1" dirty="0" smtClean="0"/>
              <a:t>is</a:t>
            </a:r>
            <a:r>
              <a:rPr lang="en-US" dirty="0" smtClean="0"/>
              <a:t> a Condorcet winner, this method determines the same winner as the Condorcet winner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The Condorcet Winner Criterion (CWC)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know that plurality does </a:t>
            </a:r>
            <a:r>
              <a:rPr lang="en-US" i="1" dirty="0" smtClean="0"/>
              <a:t>not</a:t>
            </a:r>
            <a:r>
              <a:rPr lang="en-US" dirty="0" smtClean="0"/>
              <a:t> satisfy this criterion, since in Florida in 2000, Al Gore would have been the Condorcet winner, but not the plurality winner</a:t>
            </a:r>
          </a:p>
          <a:p>
            <a:endParaRPr lang="en-US" dirty="0" smtClean="0"/>
          </a:p>
          <a:p>
            <a:r>
              <a:rPr lang="en-US" dirty="0" smtClean="0"/>
              <a:t>Knowing that a voting method satisfies the CWC tells us that the method is “fair” in some sense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The Condorcet Winner Criterion (CWC)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only need one example to show us that a voting method does not satisfy the CWC</a:t>
            </a:r>
          </a:p>
          <a:p>
            <a:endParaRPr lang="en-US" dirty="0" smtClean="0"/>
          </a:p>
          <a:p>
            <a:r>
              <a:rPr lang="en-US" dirty="0" smtClean="0"/>
              <a:t>This example has to have a Condorcet winner that is different from the winner using the other voting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The Condorcet Winner Criterion (CWC)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I told you that I had found a voting method, and I tried it on 100 different voter profiles</a:t>
            </a:r>
          </a:p>
          <a:p>
            <a:endParaRPr lang="en-US" dirty="0" smtClean="0"/>
          </a:p>
          <a:p>
            <a:r>
              <a:rPr lang="en-US" dirty="0" smtClean="0"/>
              <a:t>In each of those profiles, the winner using my method matched the Condorcet winner</a:t>
            </a:r>
          </a:p>
          <a:p>
            <a:endParaRPr lang="en-US" dirty="0" smtClean="0"/>
          </a:p>
          <a:p>
            <a:r>
              <a:rPr lang="en-US" dirty="0" smtClean="0"/>
              <a:t>Can I confidently say that my method satisfies the Condorcet Winner Criterion?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The Condorcet Winner Criterion (CWC)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know that there isn’t a voter profile out there where the winner using my method </a:t>
            </a:r>
            <a:r>
              <a:rPr lang="en-US" i="1" dirty="0" smtClean="0"/>
              <a:t>doesn’t</a:t>
            </a:r>
            <a:r>
              <a:rPr lang="en-US" dirty="0" smtClean="0"/>
              <a:t> match the Condorcet winner?</a:t>
            </a:r>
          </a:p>
          <a:p>
            <a:endParaRPr lang="en-US" dirty="0" smtClean="0"/>
          </a:p>
          <a:p>
            <a:r>
              <a:rPr lang="en-US" dirty="0" smtClean="0"/>
              <a:t>Even if I found a million profiles where the winner using my method matched the Condorcet winner, this still wouldn’t give me a definitive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The Condorcet Winner Criterion (CWC)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find a profile where there is a Condorcet winner, but “Method X” gives a different winner, then “Method X” </a:t>
            </a:r>
            <a:r>
              <a:rPr lang="en-US" b="1" dirty="0" smtClean="0"/>
              <a:t>does not satisfy the Condorcet Winner Criterion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Otherwise, we would have to somehow convince ourselves that no matter what profile we came up with, “Method X” will </a:t>
            </a:r>
            <a:r>
              <a:rPr lang="en-US" i="1" dirty="0" smtClean="0"/>
              <a:t>always </a:t>
            </a:r>
            <a:r>
              <a:rPr lang="en-US" dirty="0" smtClean="0"/>
              <a:t>give the same winner as the Condorcet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86399" y="1676400"/>
          <a:ext cx="3276601" cy="25801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0463"/>
                <a:gridCol w="2116138"/>
              </a:tblGrid>
              <a:tr h="7513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 &gt; B &gt; C &gt; D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 &gt; D</a:t>
                      </a:r>
                      <a:r>
                        <a:rPr lang="en-US" sz="2400" baseline="0" dirty="0" smtClean="0"/>
                        <a:t> &gt; A &gt; C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r>
                        <a:rPr lang="en-US" sz="2400" baseline="0" dirty="0" smtClean="0"/>
                        <a:t> &gt; B &gt; A &gt; C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 &gt; A &gt; B &gt; D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648200" cy="47018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Find the plurality winner and the Condorcet winner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86399" y="1676400"/>
          <a:ext cx="3276601" cy="25801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0463"/>
                <a:gridCol w="2116138"/>
              </a:tblGrid>
              <a:tr h="7513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 &gt; B &gt; C &gt; D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 &gt; D</a:t>
                      </a:r>
                      <a:r>
                        <a:rPr lang="en-US" sz="2400" baseline="0" dirty="0" smtClean="0"/>
                        <a:t> &gt; A &gt; C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r>
                        <a:rPr lang="en-US" sz="2400" baseline="0" dirty="0" smtClean="0"/>
                        <a:t> &gt; B &gt; A &gt; C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 &gt; A &gt; B &gt; D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648200" cy="47018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Find the plurality winner and the Condorcet winner</a:t>
            </a:r>
          </a:p>
          <a:p>
            <a:pPr>
              <a:spcAft>
                <a:spcPts val="1200"/>
              </a:spcAft>
            </a:pP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dirty="0" smtClean="0"/>
              <a:t>The plurality winner is A</a:t>
            </a:r>
          </a:p>
          <a:p>
            <a:pPr>
              <a:spcAft>
                <a:spcPts val="1200"/>
              </a:spcAft>
            </a:pP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dirty="0" smtClean="0"/>
              <a:t>The Condorcet winner is B</a:t>
            </a:r>
          </a:p>
          <a:p>
            <a:pPr>
              <a:spcAft>
                <a:spcPts val="1200"/>
              </a:spcAft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or More Candidates: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the situation is much more tricky when there are more than two candidates</a:t>
            </a:r>
          </a:p>
          <a:p>
            <a:endParaRPr lang="en-US" dirty="0" smtClean="0"/>
          </a:p>
          <a:p>
            <a:r>
              <a:rPr lang="en-US" dirty="0" smtClean="0"/>
              <a:t>The system we typically use in the US is called </a:t>
            </a:r>
            <a:r>
              <a:rPr lang="en-US" b="1" dirty="0" smtClean="0"/>
              <a:t>plurality voting</a:t>
            </a:r>
          </a:p>
          <a:p>
            <a:endParaRPr lang="en-US" b="1" dirty="0" smtClean="0"/>
          </a:p>
          <a:p>
            <a:r>
              <a:rPr lang="en-US" dirty="0" smtClean="0"/>
              <a:t>Each voter casts a single vote for their top preference, and the candidate that gets more votes than any other is the winner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86399" y="1676400"/>
          <a:ext cx="3276601" cy="25801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0463"/>
                <a:gridCol w="2116138"/>
              </a:tblGrid>
              <a:tr h="7513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 &gt; B &gt; C &gt; D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 &gt; D</a:t>
                      </a:r>
                      <a:r>
                        <a:rPr lang="en-US" sz="2400" baseline="0" dirty="0" smtClean="0"/>
                        <a:t> &gt; A &gt; C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r>
                        <a:rPr lang="en-US" sz="2400" baseline="0" dirty="0" smtClean="0"/>
                        <a:t> &gt; B &gt; A &gt; C</a:t>
                      </a:r>
                      <a:endParaRPr lang="en-US" sz="2400" dirty="0"/>
                    </a:p>
                  </a:txBody>
                  <a:tcPr anchor="ctr"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 &gt; A &gt; B &gt; D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648200" cy="47018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This example again demonstrates  that plurality doesn’t satisfy the CWC</a:t>
            </a:r>
          </a:p>
          <a:p>
            <a:pPr>
              <a:spcAft>
                <a:spcPts val="1200"/>
              </a:spcAft>
            </a:pP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dirty="0" smtClean="0"/>
              <a:t>Who </a:t>
            </a:r>
            <a:r>
              <a:rPr lang="en-US" sz="2800" i="1" dirty="0" smtClean="0"/>
              <a:t>should</a:t>
            </a:r>
            <a:r>
              <a:rPr lang="en-US" sz="2800" dirty="0" smtClean="0"/>
              <a:t> the winner of this election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Flaws with Plurality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have seen several historical examples that show flaws with the plurality system</a:t>
            </a:r>
          </a:p>
          <a:p>
            <a:endParaRPr lang="en-US" dirty="0" smtClean="0"/>
          </a:p>
          <a:p>
            <a:r>
              <a:rPr lang="en-US" dirty="0" smtClean="0"/>
              <a:t>One major flaw is that often the winner of an election is least-preferred by a </a:t>
            </a:r>
            <a:r>
              <a:rPr lang="en-US" i="1" dirty="0" smtClean="0"/>
              <a:t>majority </a:t>
            </a:r>
            <a:r>
              <a:rPr lang="en-US" dirty="0" smtClean="0"/>
              <a:t>of the voters (1912 Presidential, 1998 MN Gubernatorial)</a:t>
            </a:r>
          </a:p>
          <a:p>
            <a:endParaRPr lang="en-US" dirty="0" smtClean="0"/>
          </a:p>
          <a:p>
            <a:r>
              <a:rPr lang="en-US" dirty="0" smtClean="0"/>
              <a:t>Another flaw is the inability for voters to express their true preference: in 2000, many voters would have cast their ballots for Nader or Buchanan, but did not want to “throw away” their votes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would like to find a voting method that fixes these problems</a:t>
            </a:r>
          </a:p>
          <a:p>
            <a:endParaRPr lang="en-US" dirty="0" smtClean="0"/>
          </a:p>
          <a:p>
            <a:r>
              <a:rPr lang="en-US" dirty="0" smtClean="0"/>
              <a:t>Whenever there is a close or controversial election, there is an effort to try to reform or improve the system</a:t>
            </a:r>
          </a:p>
          <a:p>
            <a:endParaRPr lang="en-US" dirty="0" smtClean="0"/>
          </a:p>
          <a:p>
            <a:r>
              <a:rPr lang="en-US" dirty="0" smtClean="0"/>
              <a:t>This has occurred throughout democratic history, and many alternative systems have been developed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Marquis de Condorcet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553200" cy="4625609"/>
          </a:xfrm>
        </p:spPr>
        <p:txBody>
          <a:bodyPr/>
          <a:lstStyle/>
          <a:p>
            <a:r>
              <a:rPr lang="en-US" dirty="0" smtClean="0"/>
              <a:t>A philosopher and mathematician, </a:t>
            </a:r>
            <a:r>
              <a:rPr lang="en-US" dirty="0" smtClean="0"/>
              <a:t>the Marquis de Condorcet (1743-1794) was </a:t>
            </a:r>
            <a:r>
              <a:rPr lang="en-US" dirty="0" smtClean="0"/>
              <a:t>well aware of the flaws in the plurality system</a:t>
            </a:r>
          </a:p>
          <a:p>
            <a:endParaRPr lang="en-US" dirty="0" smtClean="0"/>
          </a:p>
          <a:p>
            <a:r>
              <a:rPr lang="en-US" dirty="0" smtClean="0"/>
              <a:t>Condorcet suggested a method based on the fact that majority rule works so well for two candidates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752600"/>
            <a:ext cx="16764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Condorcet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 voter fills out a ballot that lists his or her </a:t>
            </a:r>
            <a:r>
              <a:rPr lang="en-US" i="1" dirty="0" smtClean="0"/>
              <a:t>entire</a:t>
            </a:r>
            <a:r>
              <a:rPr lang="en-US" dirty="0" smtClean="0"/>
              <a:t> preference list</a:t>
            </a:r>
          </a:p>
          <a:p>
            <a:endParaRPr lang="en-US" dirty="0" smtClean="0"/>
          </a:p>
          <a:p>
            <a:r>
              <a:rPr lang="en-US" dirty="0" smtClean="0"/>
              <a:t>For example, a voter might have the preference </a:t>
            </a:r>
            <a:br>
              <a:rPr lang="en-US" dirty="0" smtClean="0"/>
            </a:br>
            <a:r>
              <a:rPr lang="en-US" dirty="0" smtClean="0"/>
              <a:t>D &gt; A &gt; C &gt; B, which means he or she prefers D most, A second most, C third most, and B least</a:t>
            </a:r>
          </a:p>
          <a:p>
            <a:endParaRPr lang="en-US" dirty="0" smtClean="0"/>
          </a:p>
          <a:p>
            <a:r>
              <a:rPr lang="en-US" dirty="0" smtClean="0"/>
              <a:t>Remember, in a plurality election, this voter would only have been able to cast a single vote for 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Pairwise</a:t>
            </a:r>
            <a:r>
              <a:rPr lang="en-US" dirty="0" smtClean="0"/>
              <a:t>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all of the ballots are submitted, we consider all of the different pairings of two candidates against one another</a:t>
            </a:r>
          </a:p>
          <a:p>
            <a:endParaRPr lang="en-US" dirty="0" smtClean="0"/>
          </a:p>
          <a:p>
            <a:r>
              <a:rPr lang="en-US" dirty="0" smtClean="0"/>
              <a:t>If there are three candidates, there are three pairings: A vs. B, A vs. C, and B vs. C</a:t>
            </a:r>
          </a:p>
          <a:p>
            <a:endParaRPr lang="en-US" dirty="0" smtClean="0"/>
          </a:p>
          <a:p>
            <a:r>
              <a:rPr lang="en-US" dirty="0" smtClean="0"/>
              <a:t>If there are four candidates, there are six pairings: A&amp;B, A&amp;C, A&amp;D, B&amp;C, B&amp;D, C&amp;D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 Winner of a </a:t>
            </a:r>
            <a:r>
              <a:rPr lang="en-US" dirty="0" err="1" smtClean="0"/>
              <a:t>Pairwise</a:t>
            </a:r>
            <a:r>
              <a:rPr lang="en-US" dirty="0" smtClean="0"/>
              <a:t>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preference ballots, we determine the winner of each </a:t>
            </a:r>
            <a:r>
              <a:rPr lang="en-US" dirty="0" err="1" smtClean="0"/>
              <a:t>pairwise</a:t>
            </a:r>
            <a:r>
              <a:rPr lang="en-US" dirty="0" smtClean="0"/>
              <a:t> election</a:t>
            </a:r>
          </a:p>
          <a:p>
            <a:endParaRPr lang="en-US" dirty="0" smtClean="0"/>
          </a:p>
          <a:p>
            <a:r>
              <a:rPr lang="en-US" dirty="0" smtClean="0"/>
              <a:t>Recall the voter who submitted the ballot with preference D &gt; A &gt; C &gt; B</a:t>
            </a:r>
          </a:p>
          <a:p>
            <a:endParaRPr lang="en-US" dirty="0" smtClean="0"/>
          </a:p>
          <a:p>
            <a:r>
              <a:rPr lang="en-US" dirty="0" smtClean="0"/>
              <a:t>In the A vs. B election, this vote would count toward A’s total, since it lists A higher than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</TotalTime>
  <Words>1597</Words>
  <Application>Microsoft Office PowerPoint</Application>
  <PresentationFormat>On-screen Show (4:3)</PresentationFormat>
  <Paragraphs>293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Module</vt:lpstr>
      <vt:lpstr>Section 2.3: The Condorcet Method</vt:lpstr>
      <vt:lpstr>Two Candidates: Easy</vt:lpstr>
      <vt:lpstr>Three or More Candidates: Hard</vt:lpstr>
      <vt:lpstr>Flaws with Plurality</vt:lpstr>
      <vt:lpstr>A Better Way?</vt:lpstr>
      <vt:lpstr>Marquis de Condorcet</vt:lpstr>
      <vt:lpstr>The Condorcet Method</vt:lpstr>
      <vt:lpstr>Pairwise Elections</vt:lpstr>
      <vt:lpstr>Finding the Winner of a Pairwise Election</vt:lpstr>
      <vt:lpstr>An Example</vt:lpstr>
      <vt:lpstr>Find the Winner of a Pairwise Vote</vt:lpstr>
      <vt:lpstr>Milk Versus Soda</vt:lpstr>
      <vt:lpstr>Milk Versus Soda</vt:lpstr>
      <vt:lpstr>Milk Versus Soda</vt:lpstr>
      <vt:lpstr>An Example</vt:lpstr>
      <vt:lpstr>The Condorcet Winner</vt:lpstr>
      <vt:lpstr>Advantages of Condorcet’s Method</vt:lpstr>
      <vt:lpstr>The “Condorcet Paradox”</vt:lpstr>
      <vt:lpstr>The “Condorcet Paradox”</vt:lpstr>
      <vt:lpstr>The “Condorcet Paradox”</vt:lpstr>
      <vt:lpstr>Using Condorcet as a Guide</vt:lpstr>
      <vt:lpstr>The Condorcet Winner Criterion (CWC)</vt:lpstr>
      <vt:lpstr>The Condorcet Winner Criterion (CWC)</vt:lpstr>
      <vt:lpstr>The Condorcet Winner Criterion (CWC)</vt:lpstr>
      <vt:lpstr>The Condorcet Winner Criterion (CWC)</vt:lpstr>
      <vt:lpstr>The Condorcet Winner Criterion (CWC)</vt:lpstr>
      <vt:lpstr>The Condorcet Winner Criterion (CWC)</vt:lpstr>
      <vt:lpstr>Another Example</vt:lpstr>
      <vt:lpstr>Another Example</vt:lpstr>
      <vt:lpstr>Another Example</vt:lpstr>
    </vt:vector>
  </TitlesOfParts>
  <Company>Shippensburg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2.3: The Condorcet Method</dc:title>
  <dc:creator>James Hamblin</dc:creator>
  <cp:lastModifiedBy>James Hamblin</cp:lastModifiedBy>
  <cp:revision>12</cp:revision>
  <dcterms:created xsi:type="dcterms:W3CDTF">2008-02-26T15:10:16Z</dcterms:created>
  <dcterms:modified xsi:type="dcterms:W3CDTF">2010-10-07T15:16:25Z</dcterms:modified>
</cp:coreProperties>
</file>